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4" r:id="rId3"/>
    <p:sldId id="265" r:id="rId4"/>
    <p:sldId id="266" r:id="rId5"/>
    <p:sldId id="267" r:id="rId6"/>
    <p:sldId id="268" r:id="rId7"/>
    <p:sldId id="262" r:id="rId8"/>
    <p:sldId id="263" r:id="rId9"/>
    <p:sldId id="270" r:id="rId10"/>
    <p:sldId id="258" r:id="rId11"/>
    <p:sldId id="259" r:id="rId12"/>
    <p:sldId id="269" r:id="rId13"/>
    <p:sldId id="274" r:id="rId14"/>
    <p:sldId id="257" r:id="rId15"/>
    <p:sldId id="271" r:id="rId16"/>
    <p:sldId id="272" r:id="rId17"/>
    <p:sldId id="273" r:id="rId18"/>
    <p:sldId id="260" r:id="rId19"/>
    <p:sldId id="261" r:id="rId20"/>
    <p:sldId id="276" r:id="rId21"/>
    <p:sldId id="275" r:id="rId22"/>
    <p:sldId id="277" r:id="rId23"/>
    <p:sldId id="278" r:id="rId24"/>
    <p:sldId id="280" r:id="rId25"/>
    <p:sldId id="27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72FE116-9DA5-43C7-A78E-8FEDC0BF36BB}">
          <p14:sldIdLst>
            <p14:sldId id="256"/>
            <p14:sldId id="264"/>
            <p14:sldId id="265"/>
            <p14:sldId id="266"/>
            <p14:sldId id="267"/>
          </p14:sldIdLst>
        </p14:section>
        <p14:section name="Untitled Section" id="{E4CF7218-A5C1-4DCB-979A-C96BB29545E5}">
          <p14:sldIdLst>
            <p14:sldId id="268"/>
            <p14:sldId id="262"/>
            <p14:sldId id="263"/>
            <p14:sldId id="270"/>
            <p14:sldId id="258"/>
            <p14:sldId id="259"/>
            <p14:sldId id="269"/>
            <p14:sldId id="274"/>
            <p14:sldId id="257"/>
            <p14:sldId id="271"/>
            <p14:sldId id="272"/>
            <p14:sldId id="273"/>
            <p14:sldId id="260"/>
            <p14:sldId id="261"/>
            <p14:sldId id="276"/>
            <p14:sldId id="275"/>
            <p14:sldId id="277"/>
            <p14:sldId id="278"/>
            <p14:sldId id="280"/>
            <p14:sldId id="27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gif>
</file>

<file path=ppt/media/image5.gif>
</file>

<file path=ppt/media/image6.gif>
</file>

<file path=ppt/media/image7.gif>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22E763BD-6885-45CE-92E8-D014913E9C0D}" type="datetimeFigureOut">
              <a:rPr lang="en-IN" smtClean="0"/>
              <a:t>15-08-2022</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7475251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22E763BD-6885-45CE-92E8-D014913E9C0D}" type="datetimeFigureOut">
              <a:rPr lang="en-IN" smtClean="0"/>
              <a:t>15-08-2022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327788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22E763BD-6885-45CE-92E8-D014913E9C0D}" type="datetimeFigureOut">
              <a:rPr lang="en-IN" smtClean="0"/>
              <a:t>15-08-2022</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318591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22E763BD-6885-45CE-92E8-D014913E9C0D}" type="datetimeFigureOut">
              <a:rPr lang="en-IN" smtClean="0"/>
              <a:t>15-08-2022</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41058506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2E763BD-6885-45CE-92E8-D014913E9C0D}" type="datetimeFigureOut">
              <a:rPr lang="en-IN" smtClean="0"/>
              <a:t>15-08-2022</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1586929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2E763BD-6885-45CE-92E8-D014913E9C0D}" type="datetimeFigureOut">
              <a:rPr lang="en-IN" smtClean="0"/>
              <a:t>15-08-2022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17826079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2E763BD-6885-45CE-92E8-D014913E9C0D}" type="datetimeFigureOut">
              <a:rPr lang="en-IN" smtClean="0"/>
              <a:t>15-08-2022</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27404563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22E763BD-6885-45CE-92E8-D014913E9C0D}" type="datetimeFigureOut">
              <a:rPr lang="en-IN" smtClean="0"/>
              <a:t>15-08-2022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23332935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22E763BD-6885-45CE-92E8-D014913E9C0D}" type="datetimeFigureOut">
              <a:rPr lang="en-IN" smtClean="0"/>
              <a:t>15-08-2022</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2828820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E763BD-6885-45CE-92E8-D014913E9C0D}" type="datetimeFigureOut">
              <a:rPr lang="en-IN" smtClean="0"/>
              <a:t>15-08-2022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2533677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2E763BD-6885-45CE-92E8-D014913E9C0D}" type="datetimeFigureOut">
              <a:rPr lang="en-IN" smtClean="0"/>
              <a:t>15-08-2022</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2299066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2E763BD-6885-45CE-92E8-D014913E9C0D}" type="datetimeFigureOut">
              <a:rPr lang="en-IN" smtClean="0"/>
              <a:t>15-08-2022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3371746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2E763BD-6885-45CE-92E8-D014913E9C0D}" type="datetimeFigureOut">
              <a:rPr lang="en-IN" smtClean="0"/>
              <a:t>15-08-2022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17528530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2E763BD-6885-45CE-92E8-D014913E9C0D}" type="datetimeFigureOut">
              <a:rPr lang="en-IN" smtClean="0"/>
              <a:t>15-08-2022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87983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E763BD-6885-45CE-92E8-D014913E9C0D}" type="datetimeFigureOut">
              <a:rPr lang="en-IN" smtClean="0"/>
              <a:t>15-08-2022</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1989097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22E763BD-6885-45CE-92E8-D014913E9C0D}" type="datetimeFigureOut">
              <a:rPr lang="en-IN" smtClean="0"/>
              <a:t>15-08-2022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2501528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22E763BD-6885-45CE-92E8-D014913E9C0D}" type="datetimeFigureOut">
              <a:rPr lang="en-IN" smtClean="0"/>
              <a:t>15-08-2022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8267505-079D-43E5-9F42-24FADEE120AB}" type="slidenum">
              <a:rPr lang="en-IN" smtClean="0"/>
              <a:t>‹#›</a:t>
            </a:fld>
            <a:endParaRPr lang="en-IN"/>
          </a:p>
        </p:txBody>
      </p:sp>
    </p:spTree>
    <p:extLst>
      <p:ext uri="{BB962C8B-B14F-4D97-AF65-F5344CB8AC3E}">
        <p14:creationId xmlns:p14="http://schemas.microsoft.com/office/powerpoint/2010/main" val="2695733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2E763BD-6885-45CE-92E8-D014913E9C0D}" type="datetimeFigureOut">
              <a:rPr lang="en-IN" smtClean="0"/>
              <a:t>15-08-2022</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A8267505-079D-43E5-9F42-24FADEE120AB}" type="slidenum">
              <a:rPr lang="en-IN" smtClean="0"/>
              <a:t>‹#›</a:t>
            </a:fld>
            <a:endParaRPr lang="en-IN"/>
          </a:p>
        </p:txBody>
      </p:sp>
    </p:spTree>
    <p:extLst>
      <p:ext uri="{BB962C8B-B14F-4D97-AF65-F5344CB8AC3E}">
        <p14:creationId xmlns:p14="http://schemas.microsoft.com/office/powerpoint/2010/main" val="41686126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000"/>
              <a:t>Model comparison of hate speech detection across different social media platforms. 	</a:t>
            </a:r>
            <a:r>
              <a:rPr lang="en-US"/>
              <a:t/>
            </a:r>
            <a:br>
              <a:rPr lang="en-US"/>
            </a:br>
            <a:endParaRPr lang="en-IN"/>
          </a:p>
        </p:txBody>
      </p:sp>
      <p:sp>
        <p:nvSpPr>
          <p:cNvPr id="3" name="Subtitle 2"/>
          <p:cNvSpPr>
            <a:spLocks noGrp="1"/>
          </p:cNvSpPr>
          <p:nvPr>
            <p:ph type="subTitle" idx="1"/>
          </p:nvPr>
        </p:nvSpPr>
        <p:spPr/>
        <p:txBody>
          <a:bodyPr>
            <a:normAutofit/>
          </a:bodyPr>
          <a:lstStyle/>
          <a:p>
            <a:r>
              <a:rPr lang="en-IN" dirty="0" smtClean="0"/>
              <a:t>BY:</a:t>
            </a:r>
          </a:p>
          <a:p>
            <a:r>
              <a:rPr lang="en-IN" dirty="0" smtClean="0"/>
              <a:t>SWATI THAPA (210151488)</a:t>
            </a:r>
          </a:p>
          <a:p>
            <a:endParaRPr lang="en-IN" dirty="0" smtClean="0"/>
          </a:p>
          <a:p>
            <a:endParaRPr lang="en-IN" dirty="0"/>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4955" y="1024073"/>
            <a:ext cx="3399628" cy="986721"/>
          </a:xfrm>
          <a:prstGeom prst="rect">
            <a:avLst/>
          </a:prstGeom>
        </p:spPr>
      </p:pic>
    </p:spTree>
    <p:extLst>
      <p:ext uri="{BB962C8B-B14F-4D97-AF65-F5344CB8AC3E}">
        <p14:creationId xmlns:p14="http://schemas.microsoft.com/office/powerpoint/2010/main" val="30931933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Multilayer Perceptron</a:t>
            </a:r>
            <a:endParaRPr lang="en-IN" dirty="0"/>
          </a:p>
        </p:txBody>
      </p:sp>
      <p:pic>
        <p:nvPicPr>
          <p:cNvPr id="15" name="Content Placeholder 14"/>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528682" y="2652713"/>
            <a:ext cx="4824413" cy="2894647"/>
          </a:xfrm>
        </p:spPr>
      </p:pic>
      <p:sp>
        <p:nvSpPr>
          <p:cNvPr id="14" name="Content Placeholder 13"/>
          <p:cNvSpPr>
            <a:spLocks noGrp="1"/>
          </p:cNvSpPr>
          <p:nvPr>
            <p:ph sz="half" idx="2"/>
          </p:nvPr>
        </p:nvSpPr>
        <p:spPr>
          <a:xfrm>
            <a:off x="6104709" y="2652713"/>
            <a:ext cx="5016136" cy="2894647"/>
          </a:xfrm>
        </p:spPr>
        <p:txBody>
          <a:bodyPr>
            <a:normAutofit/>
          </a:bodyPr>
          <a:lstStyle/>
          <a:p>
            <a:r>
              <a:rPr lang="en-US" dirty="0"/>
              <a:t>A multilayer perceptron (MLP) is a fully connected feed-forward neural networks. </a:t>
            </a:r>
            <a:endParaRPr lang="en-US" dirty="0" smtClean="0"/>
          </a:p>
          <a:p>
            <a:r>
              <a:rPr lang="en-US" dirty="0" smtClean="0"/>
              <a:t>It </a:t>
            </a:r>
            <a:r>
              <a:rPr lang="en-US" dirty="0"/>
              <a:t>consists of many layers such as input layer, output layer and hidden layers</a:t>
            </a:r>
            <a:r>
              <a:rPr lang="en-US" dirty="0" smtClean="0"/>
              <a:t>.</a:t>
            </a:r>
          </a:p>
          <a:p>
            <a:r>
              <a:rPr lang="en-US" dirty="0" smtClean="0"/>
              <a:t> </a:t>
            </a:r>
            <a:r>
              <a:rPr lang="en-US" dirty="0"/>
              <a:t>Our experiment’s input layer will be BERT </a:t>
            </a:r>
            <a:r>
              <a:rPr lang="en-US" dirty="0" err="1"/>
              <a:t>embeddings</a:t>
            </a:r>
            <a:r>
              <a:rPr lang="en-US" dirty="0"/>
              <a:t>, just one hidden layer and an output layer that will give our required prediction. </a:t>
            </a:r>
            <a:endParaRPr lang="en-US" dirty="0" smtClean="0"/>
          </a:p>
          <a:p>
            <a:pPr marL="0" indent="0">
              <a:buNone/>
            </a:pPr>
            <a:endParaRPr lang="en-IN" dirty="0"/>
          </a:p>
        </p:txBody>
      </p:sp>
    </p:spTree>
    <p:extLst>
      <p:ext uri="{BB962C8B-B14F-4D97-AF65-F5344CB8AC3E}">
        <p14:creationId xmlns:p14="http://schemas.microsoft.com/office/powerpoint/2010/main" val="32110541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Long Short Term </a:t>
            </a:r>
            <a:r>
              <a:rPr lang="en-IN" dirty="0" smtClean="0"/>
              <a:t>Memory (LSTM)</a:t>
            </a:r>
            <a:endParaRPr lang="en-IN" dirty="0"/>
          </a:p>
        </p:txBody>
      </p:sp>
      <p:sp>
        <p:nvSpPr>
          <p:cNvPr id="6" name="Content Placeholder 5"/>
          <p:cNvSpPr>
            <a:spLocks noGrp="1"/>
          </p:cNvSpPr>
          <p:nvPr>
            <p:ph sz="half" idx="2"/>
          </p:nvPr>
        </p:nvSpPr>
        <p:spPr>
          <a:xfrm>
            <a:off x="6087291" y="2386148"/>
            <a:ext cx="5138057" cy="2969623"/>
          </a:xfrm>
        </p:spPr>
        <p:txBody>
          <a:bodyPr>
            <a:normAutofit/>
          </a:bodyPr>
          <a:lstStyle/>
          <a:p>
            <a:r>
              <a:rPr lang="en-US" dirty="0" smtClean="0"/>
              <a:t>LSTM </a:t>
            </a:r>
            <a:r>
              <a:rPr lang="en-US" dirty="0"/>
              <a:t>is capable of having long term memory as it becomes essential for problem which relies on the sequence of the text</a:t>
            </a:r>
            <a:r>
              <a:rPr lang="en-US" dirty="0" smtClean="0"/>
              <a:t>.</a:t>
            </a:r>
          </a:p>
          <a:p>
            <a:r>
              <a:rPr lang="en-US" dirty="0" smtClean="0"/>
              <a:t> </a:t>
            </a:r>
            <a:r>
              <a:rPr lang="en-US" dirty="0"/>
              <a:t>LSTM consist of three gates namely forget, input and output gates. These gates help regulate the flow of information and can decide which memory to keep and which memory to throw </a:t>
            </a:r>
            <a:r>
              <a:rPr lang="en-US" dirty="0" smtClean="0"/>
              <a:t>away</a:t>
            </a:r>
            <a:r>
              <a:rPr lang="en-US" dirty="0"/>
              <a:t> </a:t>
            </a:r>
            <a:r>
              <a:rPr lang="en-US" dirty="0" smtClean="0"/>
              <a:t>and it is unidirectional.</a:t>
            </a:r>
            <a:endParaRPr lang="en-IN" dirty="0"/>
          </a:p>
        </p:txBody>
      </p:sp>
      <p:pic>
        <p:nvPicPr>
          <p:cNvPr id="9" name="Content Placeholder 8"/>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55700" y="3042068"/>
            <a:ext cx="4824413" cy="2539164"/>
          </a:xfrm>
        </p:spPr>
      </p:pic>
    </p:spTree>
    <p:extLst>
      <p:ext uri="{BB962C8B-B14F-4D97-AF65-F5344CB8AC3E}">
        <p14:creationId xmlns:p14="http://schemas.microsoft.com/office/powerpoint/2010/main" val="3951689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BiDirectional </a:t>
            </a:r>
            <a:r>
              <a:rPr lang="en-US" dirty="0" smtClean="0"/>
              <a:t>LSTM (BiLSTM)</a:t>
            </a:r>
            <a:endParaRPr lang="en-IN" dirty="0"/>
          </a:p>
        </p:txBody>
      </p:sp>
      <p:sp>
        <p:nvSpPr>
          <p:cNvPr id="12" name="Content Placeholder 11"/>
          <p:cNvSpPr>
            <a:spLocks noGrp="1"/>
          </p:cNvSpPr>
          <p:nvPr>
            <p:ph idx="1"/>
          </p:nvPr>
        </p:nvSpPr>
        <p:spPr>
          <a:xfrm>
            <a:off x="714104" y="2299063"/>
            <a:ext cx="9266510" cy="3720737"/>
          </a:xfrm>
        </p:spPr>
        <p:txBody>
          <a:bodyPr>
            <a:normAutofit fontScale="92500" lnSpcReduction="20000"/>
          </a:bodyPr>
          <a:lstStyle/>
          <a:p>
            <a:r>
              <a:rPr lang="en-US" dirty="0"/>
              <a:t>In BiLSTM it preserves both past and future memory as it learns from both the side.</a:t>
            </a:r>
          </a:p>
          <a:p>
            <a:r>
              <a:rPr lang="en-US" dirty="0"/>
              <a:t>Example</a:t>
            </a:r>
            <a:r>
              <a:rPr lang="en-US" dirty="0" smtClean="0"/>
              <a:t>:</a:t>
            </a:r>
          </a:p>
          <a:p>
            <a:pPr marL="0" indent="0">
              <a:buNone/>
            </a:pPr>
            <a:r>
              <a:rPr lang="en-US" dirty="0" smtClean="0"/>
              <a:t>For sentence: </a:t>
            </a:r>
          </a:p>
          <a:p>
            <a:pPr marL="0" indent="0">
              <a:buNone/>
            </a:pPr>
            <a:r>
              <a:rPr lang="en-US" dirty="0"/>
              <a:t>“Apple is something that competitors simply cannot </a:t>
            </a:r>
            <a:endParaRPr lang="en-US" dirty="0" smtClean="0"/>
          </a:p>
          <a:p>
            <a:pPr marL="0" indent="0">
              <a:buNone/>
            </a:pPr>
            <a:r>
              <a:rPr lang="en-US" dirty="0" smtClean="0"/>
              <a:t>reproduce</a:t>
            </a:r>
            <a:r>
              <a:rPr lang="en-US" dirty="0"/>
              <a:t>.”</a:t>
            </a:r>
          </a:p>
          <a:p>
            <a:pPr marL="0" indent="0">
              <a:buNone/>
            </a:pPr>
            <a:endParaRPr lang="en-US" dirty="0"/>
          </a:p>
          <a:p>
            <a:pPr marL="0" indent="0">
              <a:buNone/>
            </a:pPr>
            <a:r>
              <a:rPr lang="en-US" dirty="0" smtClean="0"/>
              <a:t>“Apple </a:t>
            </a:r>
            <a:r>
              <a:rPr lang="en-US" dirty="0"/>
              <a:t>is something that</a:t>
            </a:r>
            <a:r>
              <a:rPr lang="en-US" dirty="0" smtClean="0"/>
              <a:t>…”</a:t>
            </a:r>
            <a:endParaRPr lang="en-US" dirty="0"/>
          </a:p>
          <a:p>
            <a:pPr marL="0" indent="0">
              <a:buNone/>
            </a:pPr>
            <a:r>
              <a:rPr lang="en-US" dirty="0" smtClean="0"/>
              <a:t>When </a:t>
            </a:r>
            <a:r>
              <a:rPr lang="en-US" smtClean="0"/>
              <a:t>LSTM fails </a:t>
            </a:r>
            <a:r>
              <a:rPr lang="en-US" dirty="0" smtClean="0"/>
              <a:t>as it don’t know whether it </a:t>
            </a:r>
            <a:r>
              <a:rPr lang="en-US" dirty="0"/>
              <a:t>is </a:t>
            </a:r>
            <a:r>
              <a:rPr lang="en-US" dirty="0" smtClean="0"/>
              <a:t>about </a:t>
            </a:r>
            <a:r>
              <a:rPr lang="en-US" dirty="0"/>
              <a:t>fruit or </a:t>
            </a:r>
            <a:endParaRPr lang="en-US" dirty="0" smtClean="0"/>
          </a:p>
          <a:p>
            <a:pPr marL="0" indent="0">
              <a:buNone/>
            </a:pPr>
            <a:r>
              <a:rPr lang="en-US" dirty="0"/>
              <a:t>c</a:t>
            </a:r>
            <a:r>
              <a:rPr lang="en-US" dirty="0" smtClean="0"/>
              <a:t>ompany. </a:t>
            </a:r>
          </a:p>
          <a:p>
            <a:pPr marL="0" indent="0">
              <a:buNone/>
            </a:pPr>
            <a:endParaRPr lang="en-US" dirty="0"/>
          </a:p>
          <a:p>
            <a:pPr marL="0" indent="0">
              <a:buNone/>
            </a:pPr>
            <a:r>
              <a:rPr lang="en-US" dirty="0" smtClean="0"/>
              <a:t>BiLSTM performs </a:t>
            </a:r>
            <a:r>
              <a:rPr lang="en-US" dirty="0"/>
              <a:t>well as it knows the future context.</a:t>
            </a:r>
          </a:p>
          <a:p>
            <a:endParaRPr lang="en-IN"/>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2004" y="2665639"/>
            <a:ext cx="4383973" cy="1549310"/>
          </a:xfrm>
          <a:prstGeom prst="rect">
            <a:avLst/>
          </a:prstGeom>
        </p:spPr>
      </p:pic>
    </p:spTree>
    <p:extLst>
      <p:ext uri="{BB962C8B-B14F-4D97-AF65-F5344CB8AC3E}">
        <p14:creationId xmlns:p14="http://schemas.microsoft.com/office/powerpoint/2010/main" val="35878647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IN" dirty="0" smtClean="0"/>
              <a:t>Models designs for this experiment. </a:t>
            </a:r>
            <a:endParaRPr lang="en-IN" dirty="0"/>
          </a:p>
        </p:txBody>
      </p:sp>
      <p:sp>
        <p:nvSpPr>
          <p:cNvPr id="6" name="Subtitle 5"/>
          <p:cNvSpPr>
            <a:spLocks noGrp="1"/>
          </p:cNvSpPr>
          <p:nvPr>
            <p:ph type="subTitle" idx="1"/>
          </p:nvPr>
        </p:nvSpPr>
        <p:spPr/>
        <p:txBody>
          <a:bodyPr/>
          <a:lstStyle/>
          <a:p>
            <a:endParaRPr lang="en-IN"/>
          </a:p>
        </p:txBody>
      </p:sp>
    </p:spTree>
    <p:extLst>
      <p:ext uri="{BB962C8B-B14F-4D97-AF65-F5344CB8AC3E}">
        <p14:creationId xmlns:p14="http://schemas.microsoft.com/office/powerpoint/2010/main" val="148687414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Models implemented:</a:t>
            </a:r>
            <a:endParaRPr lang="en-IN" dirty="0"/>
          </a:p>
        </p:txBody>
      </p:sp>
      <p:sp>
        <p:nvSpPr>
          <p:cNvPr id="3" name="Content Placeholder 2"/>
          <p:cNvSpPr>
            <a:spLocks noGrp="1"/>
          </p:cNvSpPr>
          <p:nvPr>
            <p:ph idx="1"/>
          </p:nvPr>
        </p:nvSpPr>
        <p:spPr/>
        <p:txBody>
          <a:bodyPr/>
          <a:lstStyle/>
          <a:p>
            <a:r>
              <a:rPr lang="en-IN" dirty="0" smtClean="0"/>
              <a:t>BERT model (Base line)</a:t>
            </a:r>
          </a:p>
          <a:p>
            <a:r>
              <a:rPr lang="en-IN" dirty="0" smtClean="0"/>
              <a:t>BERT </a:t>
            </a:r>
            <a:r>
              <a:rPr lang="en-IN" dirty="0" err="1" smtClean="0"/>
              <a:t>embeddings</a:t>
            </a:r>
            <a:r>
              <a:rPr lang="en-IN" dirty="0" smtClean="0"/>
              <a:t> + MLP (Model 2)</a:t>
            </a:r>
          </a:p>
          <a:p>
            <a:r>
              <a:rPr lang="en-IN" dirty="0" smtClean="0"/>
              <a:t>BERT </a:t>
            </a:r>
            <a:r>
              <a:rPr lang="en-IN" dirty="0" err="1" smtClean="0"/>
              <a:t>embeddings</a:t>
            </a:r>
            <a:r>
              <a:rPr lang="en-IN" dirty="0" smtClean="0"/>
              <a:t> + </a:t>
            </a:r>
            <a:r>
              <a:rPr lang="en-IN" dirty="0" err="1" smtClean="0"/>
              <a:t>BiLSTM</a:t>
            </a:r>
            <a:r>
              <a:rPr lang="en-IN" dirty="0" smtClean="0"/>
              <a:t> (Model 3)</a:t>
            </a:r>
          </a:p>
          <a:p>
            <a:r>
              <a:rPr lang="en-IN" dirty="0" smtClean="0"/>
              <a:t>GLOVE </a:t>
            </a:r>
            <a:r>
              <a:rPr lang="en-IN" dirty="0" err="1" smtClean="0"/>
              <a:t>embeddings</a:t>
            </a:r>
            <a:r>
              <a:rPr lang="en-IN" dirty="0" smtClean="0"/>
              <a:t> + hate words + LSTM (Model 4)</a:t>
            </a:r>
            <a:endParaRPr lang="en-IN" dirty="0"/>
          </a:p>
        </p:txBody>
      </p:sp>
    </p:spTree>
    <p:extLst>
      <p:ext uri="{BB962C8B-B14F-4D97-AF65-F5344CB8AC3E}">
        <p14:creationId xmlns:p14="http://schemas.microsoft.com/office/powerpoint/2010/main" val="24461430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t>BERT model (Baseline model- Model 1)</a:t>
            </a:r>
            <a:endParaRPr lang="en-IN" dirty="0"/>
          </a:p>
        </p:txBody>
      </p:sp>
      <p:pic>
        <p:nvPicPr>
          <p:cNvPr id="7" name="Content Placeholder 6"/>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14400" y="2695879"/>
            <a:ext cx="5065713" cy="3084610"/>
          </a:xfrm>
        </p:spPr>
      </p:pic>
      <p:sp>
        <p:nvSpPr>
          <p:cNvPr id="6" name="Content Placeholder 5"/>
          <p:cNvSpPr>
            <a:spLocks noGrp="1"/>
          </p:cNvSpPr>
          <p:nvPr>
            <p:ph sz="half" idx="2"/>
          </p:nvPr>
        </p:nvSpPr>
        <p:spPr/>
        <p:txBody>
          <a:bodyPr/>
          <a:lstStyle/>
          <a:p>
            <a:r>
              <a:rPr lang="en-US" dirty="0"/>
              <a:t>My baseline model is simple BERT (uncased) from hugging face</a:t>
            </a:r>
            <a:r>
              <a:rPr lang="en-US" dirty="0" smtClean="0"/>
              <a:t>.</a:t>
            </a:r>
          </a:p>
          <a:p>
            <a:r>
              <a:rPr lang="en-US" dirty="0"/>
              <a:t>Input to this model is just text </a:t>
            </a:r>
            <a:r>
              <a:rPr lang="en-US" dirty="0" smtClean="0"/>
              <a:t>data which </a:t>
            </a:r>
            <a:r>
              <a:rPr lang="en-US" dirty="0"/>
              <a:t>may or may not contain hate speech. </a:t>
            </a:r>
            <a:endParaRPr lang="en-US" dirty="0" smtClean="0"/>
          </a:p>
          <a:p>
            <a:r>
              <a:rPr lang="en-US" dirty="0" smtClean="0"/>
              <a:t>Output </a:t>
            </a:r>
            <a:r>
              <a:rPr lang="en-US" dirty="0"/>
              <a:t>to this model is predicted </a:t>
            </a:r>
            <a:r>
              <a:rPr lang="en-US" dirty="0" smtClean="0"/>
              <a:t>label.</a:t>
            </a:r>
            <a:endParaRPr lang="en-IN" dirty="0"/>
          </a:p>
        </p:txBody>
      </p:sp>
    </p:spTree>
    <p:extLst>
      <p:ext uri="{BB962C8B-B14F-4D97-AF65-F5344CB8AC3E}">
        <p14:creationId xmlns:p14="http://schemas.microsoft.com/office/powerpoint/2010/main" val="9236847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BERT </a:t>
            </a:r>
            <a:r>
              <a:rPr lang="en-IN" dirty="0" err="1"/>
              <a:t>embeddings</a:t>
            </a:r>
            <a:r>
              <a:rPr lang="en-IN" dirty="0"/>
              <a:t> + MLP (Model 2)</a:t>
            </a:r>
            <a:br>
              <a:rPr lang="en-IN" dirty="0"/>
            </a:br>
            <a:endParaRPr lang="en-IN" dirty="0"/>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055223" y="2360023"/>
            <a:ext cx="2621279" cy="4002711"/>
          </a:xfrm>
        </p:spPr>
      </p:pic>
      <p:sp>
        <p:nvSpPr>
          <p:cNvPr id="4" name="Content Placeholder 3"/>
          <p:cNvSpPr>
            <a:spLocks noGrp="1"/>
          </p:cNvSpPr>
          <p:nvPr>
            <p:ph sz="half" idx="2"/>
          </p:nvPr>
        </p:nvSpPr>
        <p:spPr>
          <a:xfrm>
            <a:off x="5129350" y="2360024"/>
            <a:ext cx="5024844" cy="3535680"/>
          </a:xfrm>
        </p:spPr>
        <p:txBody>
          <a:bodyPr/>
          <a:lstStyle/>
          <a:p>
            <a:r>
              <a:rPr lang="en-US" dirty="0"/>
              <a:t>Here input layer is text data which is preprocessed to get BERT </a:t>
            </a:r>
            <a:r>
              <a:rPr lang="en-US" dirty="0" err="1"/>
              <a:t>embeddings</a:t>
            </a:r>
            <a:r>
              <a:rPr lang="en-US" dirty="0" smtClean="0"/>
              <a:t>.</a:t>
            </a:r>
          </a:p>
          <a:p>
            <a:r>
              <a:rPr lang="en-US" dirty="0"/>
              <a:t>These </a:t>
            </a:r>
            <a:r>
              <a:rPr lang="en-US" dirty="0" err="1"/>
              <a:t>embeddings</a:t>
            </a:r>
            <a:r>
              <a:rPr lang="en-US" dirty="0"/>
              <a:t> is fed to two hidden layers with dropout in between</a:t>
            </a:r>
            <a:r>
              <a:rPr lang="en-US" dirty="0" smtClean="0"/>
              <a:t>.</a:t>
            </a:r>
          </a:p>
          <a:p>
            <a:r>
              <a:rPr lang="en-US" dirty="0"/>
              <a:t>Here I’m using ’pooled output’ from the BERT </a:t>
            </a:r>
            <a:r>
              <a:rPr lang="en-US" dirty="0" err="1" smtClean="0"/>
              <a:t>embeddings</a:t>
            </a:r>
            <a:r>
              <a:rPr lang="en-US" smtClean="0"/>
              <a:t>.</a:t>
            </a:r>
            <a:endParaRPr lang="en-IN"/>
          </a:p>
        </p:txBody>
      </p:sp>
    </p:spTree>
    <p:extLst>
      <p:ext uri="{BB962C8B-B14F-4D97-AF65-F5344CB8AC3E}">
        <p14:creationId xmlns:p14="http://schemas.microsoft.com/office/powerpoint/2010/main" val="8978424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BERT </a:t>
            </a:r>
            <a:r>
              <a:rPr lang="en-IN" dirty="0" err="1"/>
              <a:t>embeddings</a:t>
            </a:r>
            <a:r>
              <a:rPr lang="en-IN" dirty="0"/>
              <a:t> + </a:t>
            </a:r>
            <a:r>
              <a:rPr lang="en-IN" dirty="0" err="1"/>
              <a:t>BiLSTM</a:t>
            </a:r>
            <a:r>
              <a:rPr lang="en-IN" dirty="0"/>
              <a:t> (Model 3)</a:t>
            </a:r>
            <a:br>
              <a:rPr lang="en-IN" dirty="0"/>
            </a:br>
            <a:endParaRPr lang="en-IN" dirty="0"/>
          </a:p>
        </p:txBody>
      </p:sp>
      <p:sp>
        <p:nvSpPr>
          <p:cNvPr id="4" name="Content Placeholder 3"/>
          <p:cNvSpPr>
            <a:spLocks noGrp="1"/>
          </p:cNvSpPr>
          <p:nvPr>
            <p:ph sz="half" idx="2"/>
          </p:nvPr>
        </p:nvSpPr>
        <p:spPr>
          <a:xfrm>
            <a:off x="4937760" y="2429691"/>
            <a:ext cx="6096111" cy="3590109"/>
          </a:xfrm>
        </p:spPr>
        <p:txBody>
          <a:bodyPr/>
          <a:lstStyle/>
          <a:p>
            <a:r>
              <a:rPr lang="en-US" dirty="0"/>
              <a:t>Here the model is similar to Model 2</a:t>
            </a:r>
            <a:r>
              <a:rPr lang="en-US" dirty="0" smtClean="0"/>
              <a:t>.</a:t>
            </a:r>
          </a:p>
          <a:p>
            <a:r>
              <a:rPr lang="en-US" dirty="0"/>
              <a:t>The difference is it has an extra BiLSTM layer where input is BERT </a:t>
            </a:r>
            <a:r>
              <a:rPr lang="en-US" dirty="0" err="1"/>
              <a:t>embeddings</a:t>
            </a:r>
            <a:r>
              <a:rPr lang="en-US" dirty="0" smtClean="0"/>
              <a:t>.</a:t>
            </a:r>
          </a:p>
          <a:p>
            <a:r>
              <a:rPr lang="en-US" dirty="0"/>
              <a:t>Here I’m using ’sequence output’ from the BERT </a:t>
            </a:r>
            <a:r>
              <a:rPr lang="en-US" dirty="0" err="1"/>
              <a:t>embeddings</a:t>
            </a:r>
            <a:r>
              <a:rPr lang="en-US" dirty="0"/>
              <a:t>.</a:t>
            </a:r>
            <a:endParaRPr lang="en-IN" dirty="0" smtClean="0"/>
          </a:p>
          <a:p>
            <a:endParaRPr lang="en-IN" dirty="0"/>
          </a:p>
        </p:txBody>
      </p:sp>
      <p:pic>
        <p:nvPicPr>
          <p:cNvPr id="7" name="Content Placeholder 6"/>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2046514" y="2342606"/>
            <a:ext cx="2438400" cy="3936274"/>
          </a:xfrm>
        </p:spPr>
      </p:pic>
    </p:spTree>
    <p:extLst>
      <p:ext uri="{BB962C8B-B14F-4D97-AF65-F5344CB8AC3E}">
        <p14:creationId xmlns:p14="http://schemas.microsoft.com/office/powerpoint/2010/main" val="34919528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GLOVE </a:t>
            </a:r>
            <a:r>
              <a:rPr lang="en-IN" dirty="0" err="1"/>
              <a:t>embeddings</a:t>
            </a:r>
            <a:r>
              <a:rPr lang="en-IN" dirty="0"/>
              <a:t> + hate words + LSTM (Model </a:t>
            </a:r>
            <a:r>
              <a:rPr lang="en-IN" dirty="0" smtClean="0"/>
              <a:t>4 – Proposed Model)</a:t>
            </a:r>
            <a:endParaRPr lang="en-IN" dirty="0"/>
          </a:p>
        </p:txBody>
      </p:sp>
      <p:sp>
        <p:nvSpPr>
          <p:cNvPr id="5" name="Content Placeholder 4"/>
          <p:cNvSpPr>
            <a:spLocks noGrp="1"/>
          </p:cNvSpPr>
          <p:nvPr>
            <p:ph sz="half" idx="2"/>
          </p:nvPr>
        </p:nvSpPr>
        <p:spPr>
          <a:xfrm>
            <a:off x="4702630" y="2481943"/>
            <a:ext cx="5895701" cy="3431177"/>
          </a:xfrm>
        </p:spPr>
        <p:txBody>
          <a:bodyPr>
            <a:normAutofit/>
          </a:bodyPr>
          <a:lstStyle/>
          <a:p>
            <a:r>
              <a:rPr lang="en-IN" dirty="0" smtClean="0"/>
              <a:t>Here other than text data one extra feature is hate words.</a:t>
            </a:r>
          </a:p>
          <a:p>
            <a:r>
              <a:rPr lang="en-IN" dirty="0" smtClean="0"/>
              <a:t>For example:</a:t>
            </a:r>
          </a:p>
          <a:p>
            <a:pPr marL="0" indent="0">
              <a:buNone/>
            </a:pPr>
            <a:r>
              <a:rPr lang="en-US" i="1" dirty="0"/>
              <a:t>"How are you all</a:t>
            </a:r>
            <a:r>
              <a:rPr lang="en-US" i="1" dirty="0" smtClean="0"/>
              <a:t>? You should kill yourself</a:t>
            </a:r>
            <a:r>
              <a:rPr lang="en-US" i="1" dirty="0"/>
              <a:t>" </a:t>
            </a:r>
            <a:r>
              <a:rPr lang="en-US" dirty="0"/>
              <a:t>then the hate words will be </a:t>
            </a:r>
            <a:r>
              <a:rPr lang="en-US" i="1" dirty="0"/>
              <a:t>"kill yourself</a:t>
            </a:r>
            <a:r>
              <a:rPr lang="en-US" i="1" dirty="0" smtClean="0"/>
              <a:t>”.</a:t>
            </a:r>
            <a:endParaRPr lang="en-IN"/>
          </a:p>
          <a:p>
            <a:r>
              <a:rPr lang="en-US"/>
              <a:t>Here I’m using GLOVE embeddings as it gives embeddings irrespective of context, making my model compare text data and hate </a:t>
            </a:r>
            <a:r>
              <a:rPr lang="en-US"/>
              <a:t>words </a:t>
            </a:r>
            <a:r>
              <a:rPr lang="en-US" smtClean="0"/>
              <a:t>easily.</a:t>
            </a:r>
            <a:endParaRPr lang="en-US" i="1" dirty="0" smtClean="0"/>
          </a:p>
        </p:txBody>
      </p:sp>
      <p:pic>
        <p:nvPicPr>
          <p:cNvPr id="7" name="Content Placeholder 6"/>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154953" y="2316116"/>
            <a:ext cx="3399629" cy="4002157"/>
          </a:xfrm>
        </p:spPr>
      </p:pic>
    </p:spTree>
    <p:extLst>
      <p:ext uri="{BB962C8B-B14F-4D97-AF65-F5344CB8AC3E}">
        <p14:creationId xmlns:p14="http://schemas.microsoft.com/office/powerpoint/2010/main" val="28793913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IN" dirty="0" smtClean="0"/>
              <a:t>Results and Analysis</a:t>
            </a:r>
            <a:endParaRPr lang="en-IN" dirty="0"/>
          </a:p>
        </p:txBody>
      </p:sp>
      <p:sp>
        <p:nvSpPr>
          <p:cNvPr id="5" name="Subtitle 4"/>
          <p:cNvSpPr>
            <a:spLocks noGrp="1"/>
          </p:cNvSpPr>
          <p:nvPr>
            <p:ph type="subTitle" idx="1"/>
          </p:nvPr>
        </p:nvSpPr>
        <p:spPr/>
        <p:txBody>
          <a:bodyPr/>
          <a:lstStyle/>
          <a:p>
            <a:endParaRPr lang="en-IN"/>
          </a:p>
        </p:txBody>
      </p:sp>
    </p:spTree>
    <p:extLst>
      <p:ext uri="{BB962C8B-B14F-4D97-AF65-F5344CB8AC3E}">
        <p14:creationId xmlns:p14="http://schemas.microsoft.com/office/powerpoint/2010/main" val="32428019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is the problem? </a:t>
            </a:r>
            <a:endParaRPr lang="en-IN" dirty="0"/>
          </a:p>
        </p:txBody>
      </p:sp>
      <p:sp>
        <p:nvSpPr>
          <p:cNvPr id="3" name="Content Placeholder 2"/>
          <p:cNvSpPr>
            <a:spLocks noGrp="1"/>
          </p:cNvSpPr>
          <p:nvPr>
            <p:ph idx="1"/>
          </p:nvPr>
        </p:nvSpPr>
        <p:spPr>
          <a:xfrm>
            <a:off x="984070" y="2238103"/>
            <a:ext cx="8996544" cy="3781697"/>
          </a:xfrm>
        </p:spPr>
        <p:txBody>
          <a:bodyPr/>
          <a:lstStyle/>
          <a:p>
            <a:r>
              <a:rPr lang="en-US" dirty="0" smtClean="0"/>
              <a:t>As the internet is becoming easy to access worldwide, hate speech increased on different social media platforms and currently, it doesn’t have any strict law against it.</a:t>
            </a:r>
          </a:p>
          <a:p>
            <a:r>
              <a:rPr lang="en-US" dirty="0" smtClean="0"/>
              <a:t>It has directly or indirectly affected individual psychological wellbeing, especially in millennials and gen Z. (Below data is from 2019)</a:t>
            </a:r>
            <a:endParaRPr lang="en-IN"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93666" y="3904203"/>
            <a:ext cx="3988528" cy="2329189"/>
          </a:xfrm>
          <a:prstGeom prst="rect">
            <a:avLst/>
          </a:prstGeom>
        </p:spPr>
      </p:pic>
    </p:spTree>
    <p:extLst>
      <p:ext uri="{BB962C8B-B14F-4D97-AF65-F5344CB8AC3E}">
        <p14:creationId xmlns:p14="http://schemas.microsoft.com/office/powerpoint/2010/main" val="401141971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t>Evaluation metrics:</a:t>
            </a:r>
            <a:endParaRPr lang="en-IN" dirty="0"/>
          </a:p>
        </p:txBody>
      </p:sp>
      <p:pic>
        <p:nvPicPr>
          <p:cNvPr id="7" name="Content Placeholder 6"/>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2705581" y="2368732"/>
            <a:ext cx="6481962" cy="2446986"/>
          </a:xfrm>
        </p:spPr>
      </p:pic>
      <p:sp>
        <p:nvSpPr>
          <p:cNvPr id="6" name="Content Placeholder 5"/>
          <p:cNvSpPr>
            <a:spLocks noGrp="1"/>
          </p:cNvSpPr>
          <p:nvPr>
            <p:ph sz="half" idx="2"/>
          </p:nvPr>
        </p:nvSpPr>
        <p:spPr>
          <a:xfrm>
            <a:off x="1654629" y="5016137"/>
            <a:ext cx="7933508" cy="1003663"/>
          </a:xfrm>
        </p:spPr>
        <p:txBody>
          <a:bodyPr>
            <a:normAutofit/>
          </a:bodyPr>
          <a:lstStyle/>
          <a:p>
            <a:r>
              <a:rPr lang="en-US" dirty="0"/>
              <a:t>It can be observed that Model 4, that is, our proposed model, has outperformed other models with a pretty big margin. </a:t>
            </a:r>
            <a:endParaRPr lang="en-IN" dirty="0"/>
          </a:p>
        </p:txBody>
      </p:sp>
    </p:spTree>
    <p:extLst>
      <p:ext uri="{BB962C8B-B14F-4D97-AF65-F5344CB8AC3E}">
        <p14:creationId xmlns:p14="http://schemas.microsoft.com/office/powerpoint/2010/main" val="39403182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t>Confusion matrix on YouTube dataset</a:t>
            </a:r>
            <a:endParaRPr lang="en-IN" dirty="0"/>
          </a:p>
        </p:txBody>
      </p:sp>
      <p:sp>
        <p:nvSpPr>
          <p:cNvPr id="5" name="Text Placeholder 4"/>
          <p:cNvSpPr>
            <a:spLocks noGrp="1"/>
          </p:cNvSpPr>
          <p:nvPr>
            <p:ph type="body" idx="1"/>
          </p:nvPr>
        </p:nvSpPr>
        <p:spPr>
          <a:xfrm>
            <a:off x="322218" y="2621280"/>
            <a:ext cx="5657894" cy="705394"/>
          </a:xfrm>
        </p:spPr>
        <p:txBody>
          <a:bodyPr/>
          <a:lstStyle/>
          <a:p>
            <a:r>
              <a:rPr lang="en-US" sz="1200" b="1" dirty="0">
                <a:solidFill>
                  <a:schemeClr val="tx1"/>
                </a:solidFill>
              </a:rPr>
              <a:t>Model 2 </a:t>
            </a:r>
            <a:r>
              <a:rPr lang="en-US" sz="1200" dirty="0">
                <a:solidFill>
                  <a:schemeClr val="tx1"/>
                </a:solidFill>
              </a:rPr>
              <a:t>on the YouTube dataset predicted 93.95% </a:t>
            </a:r>
            <a:r>
              <a:rPr lang="en-US" sz="1200" dirty="0" smtClean="0">
                <a:solidFill>
                  <a:schemeClr val="tx1"/>
                </a:solidFill>
              </a:rPr>
              <a:t>for </a:t>
            </a:r>
            <a:r>
              <a:rPr lang="en-US" sz="1200" dirty="0">
                <a:solidFill>
                  <a:schemeClr val="tx1"/>
                </a:solidFill>
              </a:rPr>
              <a:t>True negative (non-hate speech) and only 6.25% for True positive class (Hate speech). This might not be the best model for us yet. </a:t>
            </a:r>
            <a:endParaRPr lang="en-IN" sz="1200" dirty="0">
              <a:solidFill>
                <a:schemeClr val="tx1"/>
              </a:solidFill>
            </a:endParaRPr>
          </a:p>
        </p:txBody>
      </p:sp>
      <p:pic>
        <p:nvPicPr>
          <p:cNvPr id="9" name="Content Placeholder 8"/>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4131" y="3413759"/>
            <a:ext cx="3991667" cy="2840037"/>
          </a:xfrm>
        </p:spPr>
      </p:pic>
      <p:sp>
        <p:nvSpPr>
          <p:cNvPr id="7" name="Text Placeholder 6"/>
          <p:cNvSpPr>
            <a:spLocks noGrp="1"/>
          </p:cNvSpPr>
          <p:nvPr>
            <p:ph type="body" sz="quarter" idx="3"/>
          </p:nvPr>
        </p:nvSpPr>
        <p:spPr>
          <a:xfrm>
            <a:off x="6043750" y="2621280"/>
            <a:ext cx="5895702" cy="705394"/>
          </a:xfrm>
        </p:spPr>
        <p:txBody>
          <a:bodyPr/>
          <a:lstStyle/>
          <a:p>
            <a:r>
              <a:rPr lang="en-US" sz="1200" b="1" dirty="0">
                <a:solidFill>
                  <a:schemeClr val="tx1"/>
                </a:solidFill>
              </a:rPr>
              <a:t>Model 4</a:t>
            </a:r>
            <a:r>
              <a:rPr lang="en-US" sz="1200" dirty="0">
                <a:solidFill>
                  <a:schemeClr val="tx1"/>
                </a:solidFill>
              </a:rPr>
              <a:t>(proposed model) can predict our True positive class (Hate speech) correctly and with a 92.04% prediction rate for non-hate speech. This is the best model as it can predict our required class perfectly.</a:t>
            </a:r>
            <a:endParaRPr lang="en-IN" sz="1200" dirty="0">
              <a:solidFill>
                <a:schemeClr val="tx1"/>
              </a:solidFill>
            </a:endParaRPr>
          </a:p>
        </p:txBody>
      </p:sp>
      <p:pic>
        <p:nvPicPr>
          <p:cNvPr id="10" name="Content Placeholder 9"/>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5980112" y="3413760"/>
            <a:ext cx="4153068" cy="2840037"/>
          </a:xfrm>
        </p:spPr>
      </p:pic>
    </p:spTree>
    <p:extLst>
      <p:ext uri="{BB962C8B-B14F-4D97-AF65-F5344CB8AC3E}">
        <p14:creationId xmlns:p14="http://schemas.microsoft.com/office/powerpoint/2010/main" val="8196636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Prediction analysis:</a:t>
            </a:r>
            <a:endParaRPr lang="en-IN" dirty="0"/>
          </a:p>
        </p:txBody>
      </p:sp>
      <p:sp>
        <p:nvSpPr>
          <p:cNvPr id="3" name="Text Placeholder 2"/>
          <p:cNvSpPr>
            <a:spLocks noGrp="1"/>
          </p:cNvSpPr>
          <p:nvPr>
            <p:ph type="body" idx="1"/>
          </p:nvPr>
        </p:nvSpPr>
        <p:spPr/>
        <p:txBody>
          <a:bodyPr/>
          <a:lstStyle/>
          <a:p>
            <a:r>
              <a:rPr lang="en-IN" b="1" dirty="0" smtClean="0">
                <a:solidFill>
                  <a:schemeClr val="tx1"/>
                </a:solidFill>
              </a:rPr>
              <a:t>Model 1 </a:t>
            </a:r>
            <a:r>
              <a:rPr lang="en-IN" dirty="0" smtClean="0">
                <a:solidFill>
                  <a:schemeClr val="tx1"/>
                </a:solidFill>
              </a:rPr>
              <a:t>prediction:</a:t>
            </a:r>
            <a:endParaRPr lang="en-IN" dirty="0">
              <a:solidFill>
                <a:schemeClr val="tx1"/>
              </a:solidFill>
            </a:endParaRPr>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154954" y="3294994"/>
            <a:ext cx="4824413" cy="1961596"/>
          </a:xfrm>
        </p:spPr>
      </p:pic>
      <p:sp>
        <p:nvSpPr>
          <p:cNvPr id="5" name="Text Placeholder 4"/>
          <p:cNvSpPr>
            <a:spLocks noGrp="1"/>
          </p:cNvSpPr>
          <p:nvPr>
            <p:ph type="body" sz="quarter" idx="3"/>
          </p:nvPr>
        </p:nvSpPr>
        <p:spPr/>
        <p:txBody>
          <a:bodyPr/>
          <a:lstStyle/>
          <a:p>
            <a:r>
              <a:rPr lang="en-IN" b="1" dirty="0" smtClean="0">
                <a:solidFill>
                  <a:schemeClr val="tx1"/>
                </a:solidFill>
              </a:rPr>
              <a:t>Model 4 </a:t>
            </a:r>
            <a:r>
              <a:rPr lang="en-IN" dirty="0" smtClean="0">
                <a:solidFill>
                  <a:schemeClr val="tx1"/>
                </a:solidFill>
              </a:rPr>
              <a:t>prediction :</a:t>
            </a:r>
            <a:endParaRPr lang="en-IN" dirty="0">
              <a:solidFill>
                <a:schemeClr val="tx1"/>
              </a:solidFill>
            </a:endParaRPr>
          </a:p>
        </p:txBody>
      </p:sp>
      <p:pic>
        <p:nvPicPr>
          <p:cNvPr id="8" name="Content Placeholder 7"/>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209459" y="3281121"/>
            <a:ext cx="4824412" cy="1975469"/>
          </a:xfrm>
        </p:spPr>
      </p:pic>
    </p:spTree>
    <p:extLst>
      <p:ext uri="{BB962C8B-B14F-4D97-AF65-F5344CB8AC3E}">
        <p14:creationId xmlns:p14="http://schemas.microsoft.com/office/powerpoint/2010/main" val="43987887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smtClean="0"/>
              <a:t>Future Work</a:t>
            </a:r>
            <a:endParaRPr lang="en-IN" dirty="0"/>
          </a:p>
        </p:txBody>
      </p:sp>
      <p:sp>
        <p:nvSpPr>
          <p:cNvPr id="8" name="Content Placeholder 7"/>
          <p:cNvSpPr>
            <a:spLocks noGrp="1"/>
          </p:cNvSpPr>
          <p:nvPr>
            <p:ph idx="1"/>
          </p:nvPr>
        </p:nvSpPr>
        <p:spPr/>
        <p:txBody>
          <a:bodyPr/>
          <a:lstStyle/>
          <a:p>
            <a:r>
              <a:rPr lang="en-US" dirty="0"/>
              <a:t>We can train an unsupervised learning model on </a:t>
            </a:r>
            <a:r>
              <a:rPr lang="en-US" dirty="0" err="1"/>
              <a:t>FormSpring</a:t>
            </a:r>
            <a:r>
              <a:rPr lang="en-US" dirty="0"/>
              <a:t> and YouTube datasets to extract hate words from it. This same model can be used on the Twitter dataset to extract the hate words from it</a:t>
            </a:r>
            <a:r>
              <a:rPr lang="en-US" dirty="0" smtClean="0"/>
              <a:t>.</a:t>
            </a:r>
          </a:p>
          <a:p>
            <a:r>
              <a:rPr lang="en-US" dirty="0"/>
              <a:t>Here we have just used one feature. We can use other features such as n-grams for further experiments</a:t>
            </a:r>
            <a:r>
              <a:rPr lang="en-US" dirty="0" smtClean="0"/>
              <a:t>.</a:t>
            </a:r>
          </a:p>
          <a:p>
            <a:r>
              <a:rPr lang="en-US" dirty="0"/>
              <a:t>We can deploy this model for real-world hate detection on social media.</a:t>
            </a:r>
            <a:endParaRPr lang="en-IN" dirty="0"/>
          </a:p>
        </p:txBody>
      </p:sp>
    </p:spTree>
    <p:extLst>
      <p:ext uri="{BB962C8B-B14F-4D97-AF65-F5344CB8AC3E}">
        <p14:creationId xmlns:p14="http://schemas.microsoft.com/office/powerpoint/2010/main" val="2222106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12600" y="3655908"/>
            <a:ext cx="8761413" cy="706964"/>
          </a:xfrm>
        </p:spPr>
        <p:txBody>
          <a:bodyPr/>
          <a:lstStyle/>
          <a:p>
            <a:r>
              <a:rPr lang="en-US" b="1" dirty="0">
                <a:solidFill>
                  <a:schemeClr val="tx1"/>
                </a:solidFill>
              </a:rPr>
              <a:t>Note:</a:t>
            </a:r>
            <a:r>
              <a:rPr lang="en-US" sz="2800" dirty="0">
                <a:solidFill>
                  <a:schemeClr val="tx1"/>
                </a:solidFill>
              </a:rPr>
              <a:t> All the images presented in this slide is taken from the internet except the model architecture of </a:t>
            </a:r>
            <a:r>
              <a:rPr lang="en-US" sz="2800" dirty="0" smtClean="0">
                <a:solidFill>
                  <a:schemeClr val="tx1"/>
                </a:solidFill>
              </a:rPr>
              <a:t>Model 2,3,4 and result images.</a:t>
            </a:r>
            <a:endParaRPr lang="en-IN" sz="2800" dirty="0">
              <a:solidFill>
                <a:schemeClr val="tx1"/>
              </a:solidFill>
            </a:endParaRPr>
          </a:p>
        </p:txBody>
      </p:sp>
    </p:spTree>
    <p:extLst>
      <p:ext uri="{BB962C8B-B14F-4D97-AF65-F5344CB8AC3E}">
        <p14:creationId xmlns:p14="http://schemas.microsoft.com/office/powerpoint/2010/main" val="226260009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IN" dirty="0" smtClean="0"/>
              <a:t>Thank You</a:t>
            </a:r>
            <a:endParaRPr lang="en-IN" dirty="0"/>
          </a:p>
        </p:txBody>
      </p:sp>
      <p:sp>
        <p:nvSpPr>
          <p:cNvPr id="5" name="Subtitle 4"/>
          <p:cNvSpPr>
            <a:spLocks noGrp="1"/>
          </p:cNvSpPr>
          <p:nvPr>
            <p:ph type="subTitle" idx="1"/>
          </p:nvPr>
        </p:nvSpPr>
        <p:spPr/>
        <p:txBody>
          <a:bodyPr/>
          <a:lstStyle/>
          <a:p>
            <a:endParaRPr lang="en-IN"/>
          </a:p>
        </p:txBody>
      </p:sp>
    </p:spTree>
    <p:extLst>
      <p:ext uri="{BB962C8B-B14F-4D97-AF65-F5344CB8AC3E}">
        <p14:creationId xmlns:p14="http://schemas.microsoft.com/office/powerpoint/2010/main" val="21391555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How am I approaching this issue?</a:t>
            </a:r>
            <a:endParaRPr lang="en-IN" dirty="0"/>
          </a:p>
        </p:txBody>
      </p:sp>
      <p:sp>
        <p:nvSpPr>
          <p:cNvPr id="3" name="Content Placeholder 2"/>
          <p:cNvSpPr>
            <a:spLocks noGrp="1"/>
          </p:cNvSpPr>
          <p:nvPr>
            <p:ph idx="1"/>
          </p:nvPr>
        </p:nvSpPr>
        <p:spPr/>
        <p:txBody>
          <a:bodyPr/>
          <a:lstStyle/>
          <a:p>
            <a:r>
              <a:rPr lang="en-US" dirty="0"/>
              <a:t>With the help of Natural Language Processing (NLP) and Deep learning models, I have tried to find the solution to this issue.</a:t>
            </a:r>
            <a:endParaRPr lang="en-IN" dirty="0"/>
          </a:p>
        </p:txBody>
      </p:sp>
    </p:spTree>
    <p:extLst>
      <p:ext uri="{BB962C8B-B14F-4D97-AF65-F5344CB8AC3E}">
        <p14:creationId xmlns:p14="http://schemas.microsoft.com/office/powerpoint/2010/main" val="21026194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Related work</a:t>
            </a:r>
            <a:endParaRPr lang="en-IN" dirty="0"/>
          </a:p>
        </p:txBody>
      </p:sp>
      <p:sp>
        <p:nvSpPr>
          <p:cNvPr id="3" name="Content Placeholder 2"/>
          <p:cNvSpPr>
            <a:spLocks noGrp="1"/>
          </p:cNvSpPr>
          <p:nvPr>
            <p:ph idx="1"/>
          </p:nvPr>
        </p:nvSpPr>
        <p:spPr/>
        <p:txBody>
          <a:bodyPr/>
          <a:lstStyle/>
          <a:p>
            <a:r>
              <a:rPr lang="en-US" dirty="0"/>
              <a:t>One of the earliest papers in this area of study was done by annotating 16k tweets manually (which was also verified by a savant of hate speech). After applying grid search on different combinations, it was observed character n-grams gave the best result</a:t>
            </a:r>
            <a:r>
              <a:rPr lang="en-US" dirty="0" smtClean="0"/>
              <a:t>.</a:t>
            </a:r>
          </a:p>
          <a:p>
            <a:r>
              <a:rPr lang="en-US" dirty="0"/>
              <a:t>In a few papers, authors have used different models where </a:t>
            </a:r>
            <a:r>
              <a:rPr lang="en-US" dirty="0" err="1"/>
              <a:t>LSTM+Random</a:t>
            </a:r>
            <a:r>
              <a:rPr lang="en-US" dirty="0"/>
              <a:t> </a:t>
            </a:r>
            <a:r>
              <a:rPr lang="en-US" dirty="0" smtClean="0"/>
              <a:t>embedding + GBDT </a:t>
            </a:r>
            <a:r>
              <a:rPr lang="en-US" dirty="0"/>
              <a:t>achieved the best result</a:t>
            </a:r>
            <a:r>
              <a:rPr lang="en-US" dirty="0" smtClean="0"/>
              <a:t>.</a:t>
            </a:r>
          </a:p>
          <a:p>
            <a:r>
              <a:rPr lang="en-US" dirty="0"/>
              <a:t>One of the exciting papers (</a:t>
            </a:r>
            <a:r>
              <a:rPr lang="en-US" dirty="0" err="1"/>
              <a:t>HateGAN</a:t>
            </a:r>
            <a:r>
              <a:rPr lang="en-US" dirty="0"/>
              <a:t>) where authors have tried to overcome imbalanced issues using GAN.</a:t>
            </a:r>
            <a:endParaRPr lang="en-IN" dirty="0"/>
          </a:p>
        </p:txBody>
      </p:sp>
    </p:spTree>
    <p:extLst>
      <p:ext uri="{BB962C8B-B14F-4D97-AF65-F5344CB8AC3E}">
        <p14:creationId xmlns:p14="http://schemas.microsoft.com/office/powerpoint/2010/main" val="11814545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issues am I handling?</a:t>
            </a:r>
            <a:endParaRPr lang="en-IN" dirty="0"/>
          </a:p>
        </p:txBody>
      </p:sp>
      <p:sp>
        <p:nvSpPr>
          <p:cNvPr id="3" name="Content Placeholder 2"/>
          <p:cNvSpPr>
            <a:spLocks noGrp="1"/>
          </p:cNvSpPr>
          <p:nvPr>
            <p:ph idx="1"/>
          </p:nvPr>
        </p:nvSpPr>
        <p:spPr/>
        <p:txBody>
          <a:bodyPr/>
          <a:lstStyle/>
          <a:p>
            <a:r>
              <a:rPr lang="en-US" dirty="0"/>
              <a:t>Since this field of study is still under research, it has some limitations, out of which  I have worked on two limitations. They are mainly</a:t>
            </a:r>
            <a:r>
              <a:rPr lang="en-US" dirty="0" smtClean="0"/>
              <a:t>:</a:t>
            </a:r>
          </a:p>
          <a:p>
            <a:pPr marL="0" indent="0">
              <a:buNone/>
            </a:pPr>
            <a:r>
              <a:rPr lang="en-US" dirty="0" smtClean="0"/>
              <a:t>(</a:t>
            </a:r>
            <a:r>
              <a:rPr lang="en-US" dirty="0" err="1" smtClean="0"/>
              <a:t>i</a:t>
            </a:r>
            <a:r>
              <a:rPr lang="en-US" dirty="0" smtClean="0"/>
              <a:t>)  Most </a:t>
            </a:r>
            <a:r>
              <a:rPr lang="en-US" dirty="0"/>
              <a:t>of the datasets are highly imbalanced because hate speech is detected in a setting where the majority of interactions are neutral, and hate speech is one of a few unique causes. </a:t>
            </a:r>
            <a:r>
              <a:rPr lang="en-US" dirty="0" smtClean="0"/>
              <a:t>(using class weights)</a:t>
            </a:r>
          </a:p>
          <a:p>
            <a:pPr marL="0" indent="0">
              <a:buNone/>
            </a:pPr>
            <a:r>
              <a:rPr lang="en-US" dirty="0" smtClean="0"/>
              <a:t>(ii) In </a:t>
            </a:r>
            <a:r>
              <a:rPr lang="en-US" dirty="0"/>
              <a:t>most of the papers, the model is trained on one set of social media data (mainly Twitter); hence, the same model cannot perform up to the mark on another platform. </a:t>
            </a:r>
            <a:endParaRPr lang="en-IN" dirty="0"/>
          </a:p>
        </p:txBody>
      </p:sp>
    </p:spTree>
    <p:extLst>
      <p:ext uri="{BB962C8B-B14F-4D97-AF65-F5344CB8AC3E}">
        <p14:creationId xmlns:p14="http://schemas.microsoft.com/office/powerpoint/2010/main" val="29033053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154954" y="1010195"/>
            <a:ext cx="10392611" cy="3082834"/>
          </a:xfrm>
        </p:spPr>
        <p:txBody>
          <a:bodyPr/>
          <a:lstStyle/>
          <a:p>
            <a:r>
              <a:rPr lang="en-IN" sz="4000" dirty="0" smtClean="0"/>
              <a:t>Let’s Understand some basic </a:t>
            </a:r>
            <a:r>
              <a:rPr lang="en-IN" sz="4000" dirty="0" err="1" smtClean="0"/>
              <a:t>embeddings</a:t>
            </a:r>
            <a:r>
              <a:rPr lang="en-IN" sz="4000" dirty="0" smtClean="0"/>
              <a:t> and Model I have used.</a:t>
            </a:r>
            <a:endParaRPr lang="en-IN" sz="4000" dirty="0"/>
          </a:p>
        </p:txBody>
      </p:sp>
      <p:sp>
        <p:nvSpPr>
          <p:cNvPr id="7" name="Subtitle 6"/>
          <p:cNvSpPr>
            <a:spLocks noGrp="1"/>
          </p:cNvSpPr>
          <p:nvPr>
            <p:ph type="subTitle" idx="1"/>
          </p:nvPr>
        </p:nvSpPr>
        <p:spPr>
          <a:xfrm>
            <a:off x="1154955" y="4777380"/>
            <a:ext cx="2075925" cy="1057363"/>
          </a:xfrm>
        </p:spPr>
        <p:txBody>
          <a:bodyPr>
            <a:normAutofit/>
          </a:bodyPr>
          <a:lstStyle/>
          <a:p>
            <a:endParaRPr lang="en-IN" dirty="0"/>
          </a:p>
        </p:txBody>
      </p:sp>
    </p:spTree>
    <p:extLst>
      <p:ext uri="{BB962C8B-B14F-4D97-AF65-F5344CB8AC3E}">
        <p14:creationId xmlns:p14="http://schemas.microsoft.com/office/powerpoint/2010/main" val="9242294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is </a:t>
            </a:r>
            <a:r>
              <a:rPr lang="en-IN" dirty="0" err="1" smtClean="0"/>
              <a:t>embeddings</a:t>
            </a:r>
            <a:r>
              <a:rPr lang="en-IN" dirty="0" smtClean="0"/>
              <a:t> and Why we need it?</a:t>
            </a:r>
            <a:endParaRPr lang="en-IN" dirty="0"/>
          </a:p>
        </p:txBody>
      </p:sp>
      <p:sp>
        <p:nvSpPr>
          <p:cNvPr id="4" name="Content Placeholder 3"/>
          <p:cNvSpPr>
            <a:spLocks noGrp="1"/>
          </p:cNvSpPr>
          <p:nvPr>
            <p:ph sz="half" idx="2"/>
          </p:nvPr>
        </p:nvSpPr>
        <p:spPr/>
        <p:txBody>
          <a:bodyPr/>
          <a:lstStyle/>
          <a:p>
            <a:r>
              <a:rPr lang="en-IN" dirty="0"/>
              <a:t>Every machine learning or deep learning model only accepts numeric value.</a:t>
            </a:r>
          </a:p>
          <a:p>
            <a:r>
              <a:rPr lang="en-IN" dirty="0"/>
              <a:t>Since our data is in text format therefore we require it to convert it to numeric format.</a:t>
            </a:r>
          </a:p>
          <a:p>
            <a:endParaRPr lang="en-IN" dirty="0"/>
          </a:p>
        </p:txBody>
      </p:sp>
      <p:pic>
        <p:nvPicPr>
          <p:cNvPr id="7" name="Content Placeholder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55700" y="3445317"/>
            <a:ext cx="4824413" cy="1732666"/>
          </a:xfrm>
        </p:spPr>
      </p:pic>
    </p:spTree>
    <p:extLst>
      <p:ext uri="{BB962C8B-B14F-4D97-AF65-F5344CB8AC3E}">
        <p14:creationId xmlns:p14="http://schemas.microsoft.com/office/powerpoint/2010/main" val="5369521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IN" dirty="0" smtClean="0"/>
              <a:t>Types of </a:t>
            </a:r>
            <a:r>
              <a:rPr lang="en-IN" dirty="0" err="1" smtClean="0"/>
              <a:t>embeddings</a:t>
            </a:r>
            <a:r>
              <a:rPr lang="en-IN" dirty="0" smtClean="0"/>
              <a:t> used in our experiments</a:t>
            </a:r>
            <a:endParaRPr lang="en-IN" dirty="0"/>
          </a:p>
        </p:txBody>
      </p:sp>
      <p:sp>
        <p:nvSpPr>
          <p:cNvPr id="7" name="Text Placeholder 6"/>
          <p:cNvSpPr>
            <a:spLocks noGrp="1"/>
          </p:cNvSpPr>
          <p:nvPr>
            <p:ph type="body" idx="1"/>
          </p:nvPr>
        </p:nvSpPr>
        <p:spPr/>
        <p:txBody>
          <a:bodyPr/>
          <a:lstStyle/>
          <a:p>
            <a:r>
              <a:rPr lang="en-IN" dirty="0" smtClean="0"/>
              <a:t>BERT </a:t>
            </a:r>
            <a:r>
              <a:rPr lang="en-IN" dirty="0" err="1" smtClean="0"/>
              <a:t>embeddings</a:t>
            </a:r>
            <a:endParaRPr lang="en-IN" dirty="0"/>
          </a:p>
        </p:txBody>
      </p:sp>
      <p:sp>
        <p:nvSpPr>
          <p:cNvPr id="8" name="Content Placeholder 7"/>
          <p:cNvSpPr>
            <a:spLocks noGrp="1"/>
          </p:cNvSpPr>
          <p:nvPr>
            <p:ph sz="half" idx="2"/>
          </p:nvPr>
        </p:nvSpPr>
        <p:spPr/>
        <p:txBody>
          <a:bodyPr>
            <a:normAutofit fontScale="92500" lnSpcReduction="10000"/>
          </a:bodyPr>
          <a:lstStyle/>
          <a:p>
            <a:r>
              <a:rPr lang="en-IN" dirty="0" smtClean="0"/>
              <a:t>Embed the word with respect to the context.</a:t>
            </a:r>
          </a:p>
          <a:p>
            <a:r>
              <a:rPr lang="en-IN" smtClean="0"/>
              <a:t>Example:</a:t>
            </a:r>
          </a:p>
          <a:p>
            <a:pPr marL="0" indent="0">
              <a:buNone/>
            </a:pPr>
            <a:r>
              <a:rPr lang="en-US" i="1"/>
              <a:t>"This is a river bank</a:t>
            </a:r>
            <a:r>
              <a:rPr lang="en-US" i="1"/>
              <a:t>" </a:t>
            </a:r>
            <a:endParaRPr lang="en-US" i="1" smtClean="0"/>
          </a:p>
          <a:p>
            <a:pPr marL="0" indent="0">
              <a:buNone/>
            </a:pPr>
            <a:r>
              <a:rPr lang="en-US" i="1" dirty="0" smtClean="0"/>
              <a:t>"</a:t>
            </a:r>
            <a:r>
              <a:rPr lang="en-US" i="1" dirty="0"/>
              <a:t>Robbers robbed the bank" </a:t>
            </a:r>
            <a:endParaRPr lang="en-US" i="1" dirty="0" smtClean="0"/>
          </a:p>
          <a:p>
            <a:pPr marL="0" indent="0">
              <a:buNone/>
            </a:pPr>
            <a:endParaRPr lang="en-US" i="1" dirty="0" smtClean="0"/>
          </a:p>
          <a:p>
            <a:pPr marL="0" indent="0">
              <a:buNone/>
            </a:pPr>
            <a:r>
              <a:rPr lang="en-US" dirty="0"/>
              <a:t>In the above sentences, "bank" will have different embedding for both sentences as the meaning of "bank" differs.</a:t>
            </a:r>
          </a:p>
        </p:txBody>
      </p:sp>
      <p:sp>
        <p:nvSpPr>
          <p:cNvPr id="9" name="Text Placeholder 8"/>
          <p:cNvSpPr>
            <a:spLocks noGrp="1"/>
          </p:cNvSpPr>
          <p:nvPr>
            <p:ph type="body" sz="quarter" idx="3"/>
          </p:nvPr>
        </p:nvSpPr>
        <p:spPr/>
        <p:txBody>
          <a:bodyPr/>
          <a:lstStyle/>
          <a:p>
            <a:r>
              <a:rPr lang="en-IN" dirty="0" smtClean="0"/>
              <a:t>GLOVE </a:t>
            </a:r>
            <a:r>
              <a:rPr lang="en-IN" dirty="0" err="1" smtClean="0"/>
              <a:t>embeddings</a:t>
            </a:r>
            <a:endParaRPr lang="en-IN" dirty="0"/>
          </a:p>
        </p:txBody>
      </p:sp>
      <p:sp>
        <p:nvSpPr>
          <p:cNvPr id="10" name="Content Placeholder 9"/>
          <p:cNvSpPr>
            <a:spLocks noGrp="1"/>
          </p:cNvSpPr>
          <p:nvPr>
            <p:ph sz="quarter" idx="4"/>
          </p:nvPr>
        </p:nvSpPr>
        <p:spPr/>
        <p:txBody>
          <a:bodyPr>
            <a:normAutofit lnSpcReduction="10000"/>
          </a:bodyPr>
          <a:lstStyle/>
          <a:p>
            <a:r>
              <a:rPr lang="en-IN" dirty="0" smtClean="0"/>
              <a:t>Embed the word in a traditional way.</a:t>
            </a:r>
          </a:p>
          <a:p>
            <a:r>
              <a:rPr lang="en-IN" dirty="0" smtClean="0"/>
              <a:t>Example:</a:t>
            </a:r>
          </a:p>
          <a:p>
            <a:pPr marL="0" indent="0">
              <a:buNone/>
            </a:pPr>
            <a:r>
              <a:rPr lang="en-US" i="1" dirty="0"/>
              <a:t>"This is a river bank" </a:t>
            </a:r>
          </a:p>
          <a:p>
            <a:pPr marL="0" indent="0">
              <a:buNone/>
            </a:pPr>
            <a:r>
              <a:rPr lang="en-US" i="1" dirty="0"/>
              <a:t>"Robbers robbed the bank" </a:t>
            </a:r>
          </a:p>
          <a:p>
            <a:pPr marL="0" indent="0">
              <a:buNone/>
            </a:pPr>
            <a:endParaRPr lang="en-US" i="1" dirty="0" smtClean="0"/>
          </a:p>
          <a:p>
            <a:pPr marL="0" indent="0">
              <a:buNone/>
            </a:pPr>
            <a:endParaRPr lang="en-US" dirty="0" smtClean="0"/>
          </a:p>
          <a:p>
            <a:pPr marL="0" indent="0">
              <a:buNone/>
            </a:pPr>
            <a:r>
              <a:rPr lang="en-US" dirty="0" smtClean="0"/>
              <a:t>In </a:t>
            </a:r>
            <a:r>
              <a:rPr lang="en-US" dirty="0"/>
              <a:t>the above sentences, “bank” will have the same embedding for both sentences.</a:t>
            </a:r>
          </a:p>
        </p:txBody>
      </p:sp>
    </p:spTree>
    <p:extLst>
      <p:ext uri="{BB962C8B-B14F-4D97-AF65-F5344CB8AC3E}">
        <p14:creationId xmlns:p14="http://schemas.microsoft.com/office/powerpoint/2010/main" val="19826265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BERT</a:t>
            </a:r>
            <a:endParaRPr lang="en-IN" dirty="0"/>
          </a:p>
        </p:txBody>
      </p:sp>
      <p:sp>
        <p:nvSpPr>
          <p:cNvPr id="4" name="Content Placeholder 3"/>
          <p:cNvSpPr>
            <a:spLocks noGrp="1"/>
          </p:cNvSpPr>
          <p:nvPr>
            <p:ph sz="half" idx="2"/>
          </p:nvPr>
        </p:nvSpPr>
        <p:spPr/>
        <p:txBody>
          <a:bodyPr/>
          <a:lstStyle/>
          <a:p>
            <a:r>
              <a:rPr lang="en-US" dirty="0"/>
              <a:t>BERT (Bidirectional Encoder Representations from Transformers). Its training is performed in two stages</a:t>
            </a:r>
            <a:r>
              <a:rPr lang="en-US" dirty="0" smtClean="0"/>
              <a:t>:</a:t>
            </a:r>
          </a:p>
          <a:p>
            <a:pPr marL="400050" lvl="1" indent="0">
              <a:buNone/>
            </a:pPr>
            <a:r>
              <a:rPr lang="en-US" dirty="0" smtClean="0"/>
              <a:t> (</a:t>
            </a:r>
            <a:r>
              <a:rPr lang="en-US" dirty="0" err="1" smtClean="0"/>
              <a:t>i</a:t>
            </a:r>
            <a:r>
              <a:rPr lang="en-US" dirty="0" smtClean="0"/>
              <a:t>). </a:t>
            </a:r>
            <a:r>
              <a:rPr lang="en-US" dirty="0"/>
              <a:t>To understand the given language BERT is </a:t>
            </a:r>
            <a:r>
              <a:rPr lang="en-US" dirty="0" err="1"/>
              <a:t>pretrained</a:t>
            </a:r>
            <a:r>
              <a:rPr lang="en-US" dirty="0"/>
              <a:t>. </a:t>
            </a:r>
            <a:endParaRPr lang="en-US" dirty="0" smtClean="0"/>
          </a:p>
          <a:p>
            <a:pPr marL="400050" lvl="1" indent="0">
              <a:buNone/>
            </a:pPr>
            <a:r>
              <a:rPr lang="en-US" dirty="0" smtClean="0"/>
              <a:t>(ii). </a:t>
            </a:r>
            <a:r>
              <a:rPr lang="en-US" dirty="0"/>
              <a:t>To learn specific problems, Fine Tune is performed in BERT.</a:t>
            </a:r>
            <a:endParaRPr lang="en-IN" dirty="0"/>
          </a:p>
        </p:txBody>
      </p:sp>
      <p:pic>
        <p:nvPicPr>
          <p:cNvPr id="9" name="Content Placeholder 8"/>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176795" y="2603500"/>
            <a:ext cx="4782222" cy="3416300"/>
          </a:xfrm>
        </p:spPr>
      </p:pic>
    </p:spTree>
    <p:extLst>
      <p:ext uri="{BB962C8B-B14F-4D97-AF65-F5344CB8AC3E}">
        <p14:creationId xmlns:p14="http://schemas.microsoft.com/office/powerpoint/2010/main" val="372592690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3182</TotalTime>
  <Words>1120</Words>
  <Application>Microsoft Office PowerPoint</Application>
  <PresentationFormat>Widescreen</PresentationFormat>
  <Paragraphs>97</Paragraphs>
  <Slides>25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Century Gothic</vt:lpstr>
      <vt:lpstr>Wingdings 3</vt:lpstr>
      <vt:lpstr>Ion Boardroom</vt:lpstr>
      <vt:lpstr>Model comparison of hate speech detection across different social media platforms.   </vt:lpstr>
      <vt:lpstr>What is the problem? </vt:lpstr>
      <vt:lpstr>How am I approaching this issue?</vt:lpstr>
      <vt:lpstr>Related work</vt:lpstr>
      <vt:lpstr>What issues am I handling?</vt:lpstr>
      <vt:lpstr>Let’s Understand some basic embeddings and Model I have used.</vt:lpstr>
      <vt:lpstr>What is embeddings and Why we need it?</vt:lpstr>
      <vt:lpstr>Types of embeddings used in our experiments</vt:lpstr>
      <vt:lpstr>BERT</vt:lpstr>
      <vt:lpstr>Multilayer Perceptron</vt:lpstr>
      <vt:lpstr>Long Short Term Memory (LSTM)</vt:lpstr>
      <vt:lpstr>BiDirectional LSTM (BiLSTM)</vt:lpstr>
      <vt:lpstr>Models designs for this experiment. </vt:lpstr>
      <vt:lpstr>Models implemented:</vt:lpstr>
      <vt:lpstr>BERT model (Baseline model- Model 1)</vt:lpstr>
      <vt:lpstr>BERT embeddings + MLP (Model 2) </vt:lpstr>
      <vt:lpstr>BERT embeddings + BiLSTM (Model 3) </vt:lpstr>
      <vt:lpstr>GLOVE embeddings + hate words + LSTM (Model 4 – Proposed Model)</vt:lpstr>
      <vt:lpstr>Results and Analysis</vt:lpstr>
      <vt:lpstr>Evaluation metrics:</vt:lpstr>
      <vt:lpstr>Confusion matrix on YouTube dataset</vt:lpstr>
      <vt:lpstr>Prediction analysis:</vt:lpstr>
      <vt:lpstr>Future Work</vt:lpstr>
      <vt:lpstr>Note: All the images presented in this slide is taken from the internet except the model architecture of Model 2,3,4 and result images.</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Swati</dc:creator>
  <cp:lastModifiedBy>Swati</cp:lastModifiedBy>
  <cp:revision>59</cp:revision>
  <dcterms:created xsi:type="dcterms:W3CDTF">2022-08-15T10:35:51Z</dcterms:created>
  <dcterms:modified xsi:type="dcterms:W3CDTF">2022-08-17T15:38:02Z</dcterms:modified>
</cp:coreProperties>
</file>

<file path=docProps/thumbnail.jpeg>
</file>